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6" r:id="rId9"/>
    <p:sldId id="278" r:id="rId10"/>
    <p:sldId id="279" r:id="rId11"/>
    <p:sldId id="280" r:id="rId12"/>
    <p:sldId id="262" r:id="rId13"/>
    <p:sldId id="264" r:id="rId14"/>
    <p:sldId id="263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 Holt" initials="AH" lastIdx="1" clrIdx="0">
    <p:extLst>
      <p:ext uri="{19B8F6BF-5375-455C-9EA6-DF929625EA0E}">
        <p15:presenceInfo xmlns:p15="http://schemas.microsoft.com/office/powerpoint/2012/main" userId="228316d6bf494d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62872F-63DE-5038-FE73-7755E1504862}" v="150" dt="2020-05-05T14:43:17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520353688f7953acda4ce14cea9c9962691367b5c2edb09caa220a529a607fbb::" providerId="AD" clId="Web-{B962872F-63DE-5038-FE73-7755E1504862}"/>
    <pc:docChg chg="modSld">
      <pc:chgData name="Guest User" userId="S::urn:spo:anon#520353688f7953acda4ce14cea9c9962691367b5c2edb09caa220a529a607fbb::" providerId="AD" clId="Web-{B962872F-63DE-5038-FE73-7755E1504862}" dt="2020-05-05T14:43:17.119" v="141" actId="20577"/>
      <pc:docMkLst>
        <pc:docMk/>
      </pc:docMkLst>
      <pc:sldChg chg="modSp">
        <pc:chgData name="Guest User" userId="S::urn:spo:anon#520353688f7953acda4ce14cea9c9962691367b5c2edb09caa220a529a607fbb::" providerId="AD" clId="Web-{B962872F-63DE-5038-FE73-7755E1504862}" dt="2020-05-05T14:35:53.061" v="8" actId="20577"/>
        <pc:sldMkLst>
          <pc:docMk/>
          <pc:sldMk cId="1684048155" sldId="257"/>
        </pc:sldMkLst>
        <pc:spChg chg="mod">
          <ac:chgData name="Guest User" userId="S::urn:spo:anon#520353688f7953acda4ce14cea9c9962691367b5c2edb09caa220a529a607fbb::" providerId="AD" clId="Web-{B962872F-63DE-5038-FE73-7755E1504862}" dt="2020-05-05T14:35:53.061" v="8" actId="20577"/>
          <ac:spMkLst>
            <pc:docMk/>
            <pc:sldMk cId="1684048155" sldId="257"/>
            <ac:spMk id="3" creationId="{65D3B36F-4761-438D-A31D-39042E43B93A}"/>
          </ac:spMkLst>
        </pc:spChg>
      </pc:sldChg>
      <pc:sldChg chg="modSp">
        <pc:chgData name="Guest User" userId="S::urn:spo:anon#520353688f7953acda4ce14cea9c9962691367b5c2edb09caa220a529a607fbb::" providerId="AD" clId="Web-{B962872F-63DE-5038-FE73-7755E1504862}" dt="2020-05-05T14:36:57.201" v="24" actId="20577"/>
        <pc:sldMkLst>
          <pc:docMk/>
          <pc:sldMk cId="0" sldId="261"/>
        </pc:sldMkLst>
        <pc:spChg chg="mod">
          <ac:chgData name="Guest User" userId="S::urn:spo:anon#520353688f7953acda4ce14cea9c9962691367b5c2edb09caa220a529a607fbb::" providerId="AD" clId="Web-{B962872F-63DE-5038-FE73-7755E1504862}" dt="2020-05-05T14:36:57.201" v="24" actId="20577"/>
          <ac:spMkLst>
            <pc:docMk/>
            <pc:sldMk cId="0" sldId="261"/>
            <ac:spMk id="2" creationId="{1D39215E-E539-4910-BE43-5823E5C6AE1C}"/>
          </ac:spMkLst>
        </pc:spChg>
      </pc:sldChg>
      <pc:sldChg chg="modSp">
        <pc:chgData name="Guest User" userId="S::urn:spo:anon#520353688f7953acda4ce14cea9c9962691367b5c2edb09caa220a529a607fbb::" providerId="AD" clId="Web-{B962872F-63DE-5038-FE73-7755E1504862}" dt="2020-05-05T14:40:58.730" v="91" actId="20577"/>
        <pc:sldMkLst>
          <pc:docMk/>
          <pc:sldMk cId="962962739" sldId="262"/>
        </pc:sldMkLst>
        <pc:spChg chg="mod">
          <ac:chgData name="Guest User" userId="S::urn:spo:anon#520353688f7953acda4ce14cea9c9962691367b5c2edb09caa220a529a607fbb::" providerId="AD" clId="Web-{B962872F-63DE-5038-FE73-7755E1504862}" dt="2020-05-05T14:40:58.730" v="91" actId="20577"/>
          <ac:spMkLst>
            <pc:docMk/>
            <pc:sldMk cId="962962739" sldId="262"/>
            <ac:spMk id="2" creationId="{F4CDCD40-6FBB-41CC-8A0F-415C064ECEF3}"/>
          </ac:spMkLst>
        </pc:spChg>
        <pc:spChg chg="mod">
          <ac:chgData name="Guest User" userId="S::urn:spo:anon#520353688f7953acda4ce14cea9c9962691367b5c2edb09caa220a529a607fbb::" providerId="AD" clId="Web-{B962872F-63DE-5038-FE73-7755E1504862}" dt="2020-05-05T14:40:26.730" v="77" actId="20577"/>
          <ac:spMkLst>
            <pc:docMk/>
            <pc:sldMk cId="962962739" sldId="262"/>
            <ac:spMk id="5" creationId="{A215B136-2FB6-448F-A648-7697BBE81AD7}"/>
          </ac:spMkLst>
        </pc:spChg>
      </pc:sldChg>
      <pc:sldChg chg="modSp">
        <pc:chgData name="Guest User" userId="S::urn:spo:anon#520353688f7953acda4ce14cea9c9962691367b5c2edb09caa220a529a607fbb::" providerId="AD" clId="Web-{B962872F-63DE-5038-FE73-7755E1504862}" dt="2020-05-05T14:42:27.026" v="126" actId="20577"/>
        <pc:sldMkLst>
          <pc:docMk/>
          <pc:sldMk cId="4157796262" sldId="263"/>
        </pc:sldMkLst>
        <pc:spChg chg="mod">
          <ac:chgData name="Guest User" userId="S::urn:spo:anon#520353688f7953acda4ce14cea9c9962691367b5c2edb09caa220a529a607fbb::" providerId="AD" clId="Web-{B962872F-63DE-5038-FE73-7755E1504862}" dt="2020-05-05T14:42:24.463" v="124" actId="20577"/>
          <ac:spMkLst>
            <pc:docMk/>
            <pc:sldMk cId="4157796262" sldId="263"/>
            <ac:spMk id="2" creationId="{584A951D-19D6-47BA-91B7-57CA1B582077}"/>
          </ac:spMkLst>
        </pc:spChg>
        <pc:spChg chg="mod">
          <ac:chgData name="Guest User" userId="S::urn:spo:anon#520353688f7953acda4ce14cea9c9962691367b5c2edb09caa220a529a607fbb::" providerId="AD" clId="Web-{B962872F-63DE-5038-FE73-7755E1504862}" dt="2020-05-05T14:42:27.026" v="126" actId="20577"/>
          <ac:spMkLst>
            <pc:docMk/>
            <pc:sldMk cId="4157796262" sldId="263"/>
            <ac:spMk id="10" creationId="{0A180D5A-A54C-4BC7-B793-DE4CC0D46AD4}"/>
          </ac:spMkLst>
        </pc:spChg>
      </pc:sldChg>
      <pc:sldChg chg="modSp">
        <pc:chgData name="Guest User" userId="S::urn:spo:anon#520353688f7953acda4ce14cea9c9962691367b5c2edb09caa220a529a607fbb::" providerId="AD" clId="Web-{B962872F-63DE-5038-FE73-7755E1504862}" dt="2020-05-05T14:42:06.323" v="118" actId="20577"/>
        <pc:sldMkLst>
          <pc:docMk/>
          <pc:sldMk cId="1290520480" sldId="264"/>
        </pc:sldMkLst>
        <pc:spChg chg="mod">
          <ac:chgData name="Guest User" userId="S::urn:spo:anon#520353688f7953acda4ce14cea9c9962691367b5c2edb09caa220a529a607fbb::" providerId="AD" clId="Web-{B962872F-63DE-5038-FE73-7755E1504862}" dt="2020-05-05T14:40:55.746" v="88" actId="20577"/>
          <ac:spMkLst>
            <pc:docMk/>
            <pc:sldMk cId="1290520480" sldId="264"/>
            <ac:spMk id="2" creationId="{584A951D-19D6-47BA-91B7-57CA1B582077}"/>
          </ac:spMkLst>
        </pc:spChg>
        <pc:spChg chg="mod">
          <ac:chgData name="Guest User" userId="S::urn:spo:anon#520353688f7953acda4ce14cea9c9962691367b5c2edb09caa220a529a607fbb::" providerId="AD" clId="Web-{B962872F-63DE-5038-FE73-7755E1504862}" dt="2020-05-05T14:42:06.323" v="118" actId="20577"/>
          <ac:spMkLst>
            <pc:docMk/>
            <pc:sldMk cId="1290520480" sldId="264"/>
            <ac:spMk id="3" creationId="{D9D11199-B6B6-4954-AC73-61464870A5BE}"/>
          </ac:spMkLst>
        </pc:spChg>
      </pc:sldChg>
      <pc:sldChg chg="modSp">
        <pc:chgData name="Guest User" userId="S::urn:spo:anon#520353688f7953acda4ce14cea9c9962691367b5c2edb09caa220a529a607fbb::" providerId="AD" clId="Web-{B962872F-63DE-5038-FE73-7755E1504862}" dt="2020-05-05T14:43:13.385" v="139" actId="20577"/>
        <pc:sldMkLst>
          <pc:docMk/>
          <pc:sldMk cId="3944153631" sldId="265"/>
        </pc:sldMkLst>
        <pc:spChg chg="mod">
          <ac:chgData name="Guest User" userId="S::urn:spo:anon#520353688f7953acda4ce14cea9c9962691367b5c2edb09caa220a529a607fbb::" providerId="AD" clId="Web-{B962872F-63DE-5038-FE73-7755E1504862}" dt="2020-05-05T14:43:11.244" v="137" actId="20577"/>
          <ac:spMkLst>
            <pc:docMk/>
            <pc:sldMk cId="3944153631" sldId="265"/>
            <ac:spMk id="2" creationId="{DABC773F-B9BF-453D-B5B0-E34EC237D931}"/>
          </ac:spMkLst>
        </pc:spChg>
        <pc:spChg chg="mod">
          <ac:chgData name="Guest User" userId="S::urn:spo:anon#520353688f7953acda4ce14cea9c9962691367b5c2edb09caa220a529a607fbb::" providerId="AD" clId="Web-{B962872F-63DE-5038-FE73-7755E1504862}" dt="2020-05-05T14:43:13.385" v="139" actId="20577"/>
          <ac:spMkLst>
            <pc:docMk/>
            <pc:sldMk cId="3944153631" sldId="265"/>
            <ac:spMk id="3" creationId="{F6308E88-2FB7-4AF2-B7C2-0342C896EFBA}"/>
          </ac:spMkLst>
        </pc:spChg>
      </pc:sldChg>
      <pc:sldChg chg="modSp">
        <pc:chgData name="Guest User" userId="S::urn:spo:anon#520353688f7953acda4ce14cea9c9962691367b5c2edb09caa220a529a607fbb::" providerId="AD" clId="Web-{B962872F-63DE-5038-FE73-7755E1504862}" dt="2020-05-05T14:37:30.248" v="32" actId="20577"/>
        <pc:sldMkLst>
          <pc:docMk/>
          <pc:sldMk cId="0" sldId="276"/>
        </pc:sldMkLst>
        <pc:spChg chg="mod">
          <ac:chgData name="Guest User" userId="S::urn:spo:anon#520353688f7953acda4ce14cea9c9962691367b5c2edb09caa220a529a607fbb::" providerId="AD" clId="Web-{B962872F-63DE-5038-FE73-7755E1504862}" dt="2020-05-05T14:37:30.248" v="32" actId="20577"/>
          <ac:spMkLst>
            <pc:docMk/>
            <pc:sldMk cId="0" sldId="276"/>
            <ac:spMk id="13315" creationId="{BF2EEDDC-9ADD-4C42-8A4A-8F28EFBB919D}"/>
          </ac:spMkLst>
        </pc:spChg>
      </pc:sldChg>
      <pc:sldChg chg="modSp">
        <pc:chgData name="Guest User" userId="S::urn:spo:anon#520353688f7953acda4ce14cea9c9962691367b5c2edb09caa220a529a607fbb::" providerId="AD" clId="Web-{B962872F-63DE-5038-FE73-7755E1504862}" dt="2020-05-05T14:37:52.404" v="36" actId="20577"/>
        <pc:sldMkLst>
          <pc:docMk/>
          <pc:sldMk cId="0" sldId="278"/>
        </pc:sldMkLst>
        <pc:spChg chg="mod">
          <ac:chgData name="Guest User" userId="S::urn:spo:anon#520353688f7953acda4ce14cea9c9962691367b5c2edb09caa220a529a607fbb::" providerId="AD" clId="Web-{B962872F-63DE-5038-FE73-7755E1504862}" dt="2020-05-05T14:37:52.404" v="36" actId="20577"/>
          <ac:spMkLst>
            <pc:docMk/>
            <pc:sldMk cId="0" sldId="278"/>
            <ac:spMk id="16387" creationId="{FCA08331-A77D-44F5-B1C2-3C39E6ECAD9B}"/>
          </ac:spMkLst>
        </pc:spChg>
      </pc:sldChg>
      <pc:sldChg chg="modSp">
        <pc:chgData name="Guest User" userId="S::urn:spo:anon#520353688f7953acda4ce14cea9c9962691367b5c2edb09caa220a529a607fbb::" providerId="AD" clId="Web-{B962872F-63DE-5038-FE73-7755E1504862}" dt="2020-05-05T14:38:17.435" v="48" actId="20577"/>
        <pc:sldMkLst>
          <pc:docMk/>
          <pc:sldMk cId="0" sldId="279"/>
        </pc:sldMkLst>
        <pc:spChg chg="mod">
          <ac:chgData name="Guest User" userId="S::urn:spo:anon#520353688f7953acda4ce14cea9c9962691367b5c2edb09caa220a529a607fbb::" providerId="AD" clId="Web-{B962872F-63DE-5038-FE73-7755E1504862}" dt="2020-05-05T14:38:17.435" v="48" actId="20577"/>
          <ac:spMkLst>
            <pc:docMk/>
            <pc:sldMk cId="0" sldId="279"/>
            <ac:spMk id="17410" creationId="{7E379E49-ED23-4C45-BC26-9EC23D5EE784}"/>
          </ac:spMkLst>
        </pc:spChg>
      </pc:sldChg>
      <pc:sldChg chg="modSp">
        <pc:chgData name="Guest User" userId="S::urn:spo:anon#520353688f7953acda4ce14cea9c9962691367b5c2edb09caa220a529a607fbb::" providerId="AD" clId="Web-{B962872F-63DE-5038-FE73-7755E1504862}" dt="2020-05-05T14:39:28.840" v="67" actId="20577"/>
        <pc:sldMkLst>
          <pc:docMk/>
          <pc:sldMk cId="0" sldId="280"/>
        </pc:sldMkLst>
        <pc:spChg chg="mod">
          <ac:chgData name="Guest User" userId="S::urn:spo:anon#520353688f7953acda4ce14cea9c9962691367b5c2edb09caa220a529a607fbb::" providerId="AD" clId="Web-{B962872F-63DE-5038-FE73-7755E1504862}" dt="2020-05-05T14:39:28.840" v="67" actId="20577"/>
          <ac:spMkLst>
            <pc:docMk/>
            <pc:sldMk cId="0" sldId="280"/>
            <ac:spMk id="18435" creationId="{E47151B2-2163-434F-8A9D-9A4CF1B1417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A592-3A78-4DB5-9203-9C87042D8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592" y="1788454"/>
            <a:ext cx="8876765" cy="1206673"/>
          </a:xfrm>
        </p:spPr>
        <p:txBody>
          <a:bodyPr/>
          <a:lstStyle/>
          <a:p>
            <a:r>
              <a:rPr lang="en-GB"/>
              <a:t>Year 6-7 Transition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D80AB-2202-48A1-8AA9-83A018583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163" y="2995127"/>
            <a:ext cx="6831673" cy="2146040"/>
          </a:xfrm>
        </p:spPr>
        <p:txBody>
          <a:bodyPr>
            <a:normAutofit fontScale="92500"/>
          </a:bodyPr>
          <a:lstStyle/>
          <a:p>
            <a:r>
              <a:rPr lang="en-GB" sz="6000"/>
              <a:t>Welcome to History at </a:t>
            </a:r>
          </a:p>
          <a:p>
            <a:r>
              <a:rPr lang="en-GB" sz="6000"/>
              <a:t>Prospect School!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79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E379E49-ED23-4C45-BC26-9EC23D5EE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5689600" cy="38163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u="sng">
                <a:latin typeface="+mj-lt"/>
              </a:rPr>
              <a:t>Can you do these tasks?</a:t>
            </a:r>
          </a:p>
          <a:p>
            <a:pPr algn="ctr" eaLnBrk="1" hangingPunct="1"/>
            <a:endParaRPr lang="en-GB" altLang="en-US" sz="2400" u="sng">
              <a:latin typeface="+mj-lt"/>
            </a:endParaRPr>
          </a:p>
          <a:p>
            <a:pPr algn="ctr" eaLnBrk="1" hangingPunct="1">
              <a:buFontTx/>
              <a:buAutoNum type="arabicParenR"/>
            </a:pPr>
            <a:r>
              <a:rPr lang="en-GB" altLang="en-US" sz="2400">
                <a:latin typeface="+mj-lt"/>
              </a:rPr>
              <a:t>Explain what a timeline is</a:t>
            </a:r>
          </a:p>
          <a:p>
            <a:pPr algn="ctr" eaLnBrk="1" hangingPunct="1">
              <a:buFontTx/>
              <a:buAutoNum type="arabicParenR"/>
            </a:pPr>
            <a:r>
              <a:rPr lang="en-GB" altLang="en-US" sz="2400">
                <a:latin typeface="+mj-lt"/>
                <a:cs typeface="Arial"/>
              </a:rPr>
              <a:t>Draw a timeline</a:t>
            </a:r>
            <a:endParaRPr lang="en-GB" altLang="en-US" sz="2400">
              <a:latin typeface="+mj-lt"/>
            </a:endParaRPr>
          </a:p>
          <a:p>
            <a:pPr algn="ctr" eaLnBrk="1" hangingPunct="1">
              <a:buFontTx/>
              <a:buAutoNum type="arabicParenR"/>
            </a:pPr>
            <a:r>
              <a:rPr lang="en-GB" altLang="en-US" sz="2400">
                <a:latin typeface="+mj-lt"/>
              </a:rPr>
              <a:t>Explain on your timeline what </a:t>
            </a:r>
          </a:p>
          <a:p>
            <a:pPr algn="ctr" eaLnBrk="1" hangingPunct="1"/>
            <a:r>
              <a:rPr lang="en-GB" altLang="en-US" sz="2400">
                <a:latin typeface="+mj-lt"/>
              </a:rPr>
              <a:t>BC and AD is</a:t>
            </a:r>
          </a:p>
          <a:p>
            <a:pPr algn="ctr" eaLnBrk="1" hangingPunct="1"/>
            <a:r>
              <a:rPr lang="en-GB" altLang="en-US" sz="2400">
                <a:latin typeface="+mj-lt"/>
                <a:cs typeface="Arial"/>
              </a:rPr>
              <a:t>4) Add the dates below on the timeline</a:t>
            </a:r>
            <a:endParaRPr lang="en-GB" altLang="en-US" sz="2400">
              <a:latin typeface="+mj-lt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BE1A38DB-3456-467F-B15D-7609796CE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3963805"/>
            <a:ext cx="4392612" cy="779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+mj-lt"/>
              </a:rPr>
              <a:t>BC: Before Christ was born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+mj-lt"/>
              </a:rPr>
              <a:t>AD: After Christ was born</a:t>
            </a:r>
            <a:r>
              <a:rPr lang="en-GB" altLang="en-US"/>
              <a:t>.</a:t>
            </a: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21458905-B8C2-4966-9C9F-0673D77C2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627" y="200025"/>
            <a:ext cx="3492500" cy="32778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u="sng">
                <a:latin typeface="+mj-lt"/>
              </a:rPr>
              <a:t>Dates to put on your timeline: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b="1">
                <a:latin typeface="+mj-lt"/>
              </a:rPr>
              <a:t>1066 AD- Normans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b="1">
                <a:latin typeface="+mj-lt"/>
              </a:rPr>
              <a:t>42 AD- Romans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b="1">
                <a:latin typeface="+mj-lt"/>
              </a:rPr>
              <a:t>1603 AD- Stuarts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b="1">
                <a:latin typeface="+mj-lt"/>
              </a:rPr>
              <a:t>1325 BC –Egyptians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b="1">
                <a:latin typeface="+mj-lt"/>
              </a:rPr>
              <a:t>1837 AD- Victorians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b="1">
                <a:latin typeface="+mj-lt"/>
              </a:rPr>
              <a:t>480 BC- Greek Spartans alive</a:t>
            </a:r>
          </a:p>
          <a:p>
            <a:pPr eaLnBrk="1" hangingPunct="1">
              <a:spcBef>
                <a:spcPct val="50000"/>
              </a:spcBef>
            </a:pPr>
            <a:endParaRPr lang="en-GB" altLang="en-US"/>
          </a:p>
        </p:txBody>
      </p:sp>
      <p:pic>
        <p:nvPicPr>
          <p:cNvPr id="17413" name="Picture 5" descr="bcad">
            <a:extLst>
              <a:ext uri="{FF2B5EF4-FFF2-40B4-BE49-F238E27FC236}">
                <a16:creationId xmlns:a16="http://schemas.microsoft.com/office/drawing/2014/main" id="{90AFE918-E003-4364-B3F9-7CC2436AD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1008328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6513D151-7FED-45FA-8916-AFB914DD0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112714"/>
            <a:ext cx="7777163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/>
              <a:t>What is a century?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E47151B2-2163-434F-8A9D-9A4CF1B14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740" y="1125539"/>
            <a:ext cx="10954138" cy="48628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+mj-lt"/>
              </a:rPr>
              <a:t>A century is a period of 100 years.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+mj-lt"/>
                <a:cs typeface="Arial"/>
              </a:rPr>
              <a:t>If we are talking about the period we live in today, the date is 2020.  We are in the 21</a:t>
            </a:r>
            <a:r>
              <a:rPr lang="en-GB" altLang="en-US" sz="2000" baseline="30000">
                <a:latin typeface="+mj-lt"/>
                <a:cs typeface="Arial"/>
              </a:rPr>
              <a:t>st</a:t>
            </a:r>
            <a:r>
              <a:rPr lang="en-GB" altLang="en-US" sz="2000">
                <a:latin typeface="+mj-lt"/>
                <a:cs typeface="Arial"/>
              </a:rPr>
              <a:t> Century.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000"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+mj-lt"/>
                <a:cs typeface="Arial"/>
              </a:rPr>
              <a:t>If you want to group a series of years together you call them a century.  Whatever the number of years is, you count one after it to call it a century: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+mj-lt"/>
              </a:rPr>
              <a:t>		Date/Year: </a:t>
            </a:r>
            <a:r>
              <a:rPr lang="en-GB" altLang="en-US" sz="2000" u="sng">
                <a:latin typeface="+mj-lt"/>
              </a:rPr>
              <a:t>20</a:t>
            </a:r>
            <a:r>
              <a:rPr lang="en-GB" altLang="en-US" sz="2000">
                <a:latin typeface="+mj-lt"/>
              </a:rPr>
              <a:t>10       	Century: 21</a:t>
            </a:r>
            <a:r>
              <a:rPr lang="en-GB" altLang="en-US" sz="2000" baseline="30000">
                <a:latin typeface="+mj-lt"/>
              </a:rPr>
              <a:t>st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+mj-lt"/>
              </a:rPr>
              <a:t>		Date/Year: </a:t>
            </a:r>
            <a:r>
              <a:rPr lang="en-GB" altLang="en-US" sz="2000" i="1" u="sng">
                <a:latin typeface="+mj-lt"/>
              </a:rPr>
              <a:t>17</a:t>
            </a:r>
            <a:r>
              <a:rPr lang="en-GB" altLang="en-US" sz="2000">
                <a:latin typeface="+mj-lt"/>
              </a:rPr>
              <a:t>50	    	Century: 18</a:t>
            </a:r>
            <a:r>
              <a:rPr lang="en-GB" altLang="en-US" sz="2000" baseline="30000">
                <a:latin typeface="+mj-lt"/>
              </a:rPr>
              <a:t>th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+mj-lt"/>
              </a:rPr>
              <a:t>		Date/Year: </a:t>
            </a:r>
            <a:r>
              <a:rPr lang="en-GB" altLang="en-US" sz="2000" u="sng">
                <a:latin typeface="+mj-lt"/>
              </a:rPr>
              <a:t>1</a:t>
            </a:r>
            <a:r>
              <a:rPr lang="en-GB" altLang="en-US" sz="2000">
                <a:latin typeface="+mj-lt"/>
              </a:rPr>
              <a:t>50	    	Century: 2</a:t>
            </a:r>
            <a:r>
              <a:rPr lang="en-GB" altLang="en-US" sz="2000" baseline="30000">
                <a:latin typeface="+mj-lt"/>
              </a:rPr>
              <a:t>nd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+mj-lt"/>
              </a:rPr>
              <a:t>		Date/Year: </a:t>
            </a:r>
            <a:r>
              <a:rPr lang="en-GB" altLang="en-US" sz="2000" u="sng">
                <a:latin typeface="+mj-lt"/>
              </a:rPr>
              <a:t>19</a:t>
            </a:r>
            <a:r>
              <a:rPr lang="en-GB" altLang="en-US" sz="2000">
                <a:latin typeface="+mj-lt"/>
              </a:rPr>
              <a:t>00	     	Century: 20</a:t>
            </a:r>
            <a:r>
              <a:rPr lang="en-GB" altLang="en-US" sz="2000" baseline="30000">
                <a:latin typeface="+mj-lt"/>
              </a:rPr>
              <a:t>th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000"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+mj-lt"/>
                <a:cs typeface="Arial"/>
              </a:rPr>
              <a:t>Activity: On your timeline for each year, </a:t>
            </a:r>
            <a:r>
              <a:rPr lang="en-GB" sz="2000">
                <a:latin typeface="+mj-lt"/>
                <a:cs typeface="Arial"/>
              </a:rPr>
              <a:t>add </a:t>
            </a:r>
            <a:r>
              <a:rPr lang="en-GB" altLang="en-US" sz="2000">
                <a:latin typeface="+mj-lt"/>
                <a:cs typeface="Arial"/>
              </a:rPr>
              <a:t>the century they belong to.</a:t>
            </a:r>
            <a:endParaRPr lang="en-GB" altLang="en-US"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CD40-6FBB-41CC-8A0F-415C064E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7952"/>
            <a:ext cx="9601200" cy="1485900"/>
          </a:xfrm>
        </p:spPr>
        <p:txBody>
          <a:bodyPr>
            <a:normAutofit/>
          </a:bodyPr>
          <a:lstStyle/>
          <a:p>
            <a:r>
              <a:rPr lang="en-GB" sz="3600"/>
              <a:t>Most importantly, history helps us to understand where we are today…..Part 2: The History of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703C-8546-4685-9F3A-88BDE745C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053" y="1483567"/>
            <a:ext cx="11075437" cy="5206481"/>
          </a:xfrm>
        </p:spPr>
        <p:txBody>
          <a:bodyPr/>
          <a:lstStyle/>
          <a:p>
            <a:r>
              <a:rPr lang="en-GB"/>
              <a:t>So tell me about your history…. What’s your story and what evidence can I find about you? </a:t>
            </a:r>
          </a:p>
          <a:p>
            <a:pPr marL="0" indent="0">
              <a:buNone/>
            </a:pPr>
            <a:r>
              <a:rPr lang="en-GB"/>
              <a:t>Create a timeline of the key dates in your life.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04B983-3BFF-4C63-A02C-0F710B2A7381}"/>
              </a:ext>
            </a:extLst>
          </p:cNvPr>
          <p:cNvSpPr/>
          <p:nvPr/>
        </p:nvSpPr>
        <p:spPr>
          <a:xfrm>
            <a:off x="961053" y="2439582"/>
            <a:ext cx="6096000" cy="39149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/>
              <a:t>Important dates you may like to use: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800"/>
              <a:t>Birth date 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800"/>
              <a:t>Started Prospect School 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800"/>
              <a:t>Brother/sister was born 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800"/>
              <a:t>Lost your first tooth/broke your arm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800"/>
              <a:t>Moved house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800"/>
              <a:t>Moved to Reading/the UK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800"/>
              <a:t>Learnt to swim/ride a bike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800"/>
              <a:t>Went on holiday somewhere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800"/>
              <a:t>Won an award or competition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215B136-2FB6-448F-A648-7697BBE81AD7}"/>
              </a:ext>
            </a:extLst>
          </p:cNvPr>
          <p:cNvSpPr txBox="1">
            <a:spLocks noChangeArrowheads="1"/>
          </p:cNvSpPr>
          <p:nvPr/>
        </p:nvSpPr>
        <p:spPr>
          <a:xfrm>
            <a:off x="7501812" y="1886164"/>
            <a:ext cx="4115856" cy="3269653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GB" sz="2400"/>
              <a:t>Please include lots of interesting information – so I can learn more about you!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400"/>
              <a:t>Draw pictures to illustrate your timeline.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400" b="1" i="1"/>
              <a:t>P.S. If you feel a bit unsure about doing a timeline of your own life, you could do a famous person you admire.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624C13-8A07-45E3-877F-0810EC2B4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59" b="20782"/>
          <a:stretch/>
        </p:blipFill>
        <p:spPr>
          <a:xfrm>
            <a:off x="6176864" y="5170194"/>
            <a:ext cx="5859625" cy="162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62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A951D-19D6-47BA-91B7-57CA1B582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15771"/>
            <a:ext cx="9601200" cy="1485900"/>
          </a:xfrm>
        </p:spPr>
        <p:txBody>
          <a:bodyPr/>
          <a:lstStyle/>
          <a:p>
            <a:r>
              <a:rPr lang="en-GB"/>
              <a:t>Part 3: The history of something I’m interested in….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11199-B6B6-4954-AC73-61464870A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575" y="1514584"/>
            <a:ext cx="9988421" cy="40525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83540" indent="-383540"/>
            <a:r>
              <a:rPr lang="en-GB"/>
              <a:t>At primary school, it is very likely that you have all learned about history in different ways.</a:t>
            </a:r>
          </a:p>
          <a:p>
            <a:pPr marL="383540" indent="-383540"/>
            <a:r>
              <a:rPr lang="en-GB"/>
              <a:t> Your new history teacher would like to find out a little bit more about the things you like by creating a ‘History of something I’m interested’ in project (see next page for example)</a:t>
            </a:r>
          </a:p>
          <a:p>
            <a:pPr marL="383540" indent="-383540"/>
            <a:r>
              <a:rPr lang="en-GB"/>
              <a:t>The focus can literally be anything – your family, the area where you live, your favourite sport or team, an individual person or place... weird and wonderful are very welcome!</a:t>
            </a:r>
          </a:p>
          <a:p>
            <a:pPr marL="383540" indent="-383540"/>
            <a:r>
              <a:rPr lang="en-GB"/>
              <a:t>The requirements are that you answer the questions: Who? When? What? Why? Where? How? It can be typed or handwritten and drawn. It should be about 5 </a:t>
            </a:r>
          </a:p>
          <a:p>
            <a:pPr marL="987425" lvl="2" indent="0">
              <a:buNone/>
            </a:pPr>
            <a:r>
              <a:rPr lang="en-GB" sz="2000"/>
              <a:t>pages or slides. Try to demonstrate the key features of history – people, places, events, evidence and change over time.</a:t>
            </a:r>
          </a:p>
          <a:p>
            <a:pPr marL="987425" lvl="2" indent="0">
              <a:buNone/>
            </a:pPr>
            <a:r>
              <a:rPr lang="en-GB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/>
                <a:cs typeface="Aharoni"/>
              </a:rPr>
              <a:t>Good Luck, we look forward to learning about you and your histories!</a:t>
            </a:r>
            <a:endParaRPr lang="en-GB" sz="2400"/>
          </a:p>
        </p:txBody>
      </p:sp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7224360E-D65B-4541-919C-CE861D8BF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03" y="4940559"/>
            <a:ext cx="1864567" cy="186456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2B1FBD-ED24-4E06-883C-2D4B17280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519" y="5567140"/>
            <a:ext cx="4152122" cy="1316736"/>
          </a:xfrm>
          <a:prstGeom prst="rect">
            <a:avLst/>
          </a:prstGeom>
        </p:spPr>
      </p:pic>
      <p:pic>
        <p:nvPicPr>
          <p:cNvPr id="9" name="Picture 8" descr="A picture containing dog, man, playing, jumping&#10;&#10;Description automatically generated">
            <a:extLst>
              <a:ext uri="{FF2B5EF4-FFF2-40B4-BE49-F238E27FC236}">
                <a16:creationId xmlns:a16="http://schemas.microsoft.com/office/drawing/2014/main" id="{D0AFC3AC-1E12-4033-ABF4-D80CC4C5B0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61" r="13553" b="12845"/>
          <a:stretch/>
        </p:blipFill>
        <p:spPr>
          <a:xfrm>
            <a:off x="9255968" y="5075853"/>
            <a:ext cx="2583026" cy="176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20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A951D-19D6-47BA-91B7-57CA1B582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15771"/>
            <a:ext cx="9601200" cy="1485900"/>
          </a:xfrm>
        </p:spPr>
        <p:txBody>
          <a:bodyPr>
            <a:normAutofit/>
          </a:bodyPr>
          <a:lstStyle/>
          <a:p>
            <a:r>
              <a:rPr lang="en-GB"/>
              <a:t>Part 4: Writing History… With a little example (</a:t>
            </a:r>
            <a:r>
              <a:rPr lang="en-GB" sz="3200"/>
              <a:t>remember you can choose any topic!)</a:t>
            </a:r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6C98882-8A34-4734-A85D-32FEC8F5C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323" y="1701671"/>
            <a:ext cx="3657143" cy="2539682"/>
          </a:xfrm>
          <a:prstGeom prst="rect">
            <a:avLst/>
          </a:prstGeom>
        </p:spPr>
      </p:pic>
      <p:pic>
        <p:nvPicPr>
          <p:cNvPr id="6" name="Picture 5" descr="A picture containing indoor, cabinet, refrigerator, sitting&#10;&#10;Description automatically generated">
            <a:extLst>
              <a:ext uri="{FF2B5EF4-FFF2-40B4-BE49-F238E27FC236}">
                <a16:creationId xmlns:a16="http://schemas.microsoft.com/office/drawing/2014/main" id="{7E7DB107-E205-4BCD-BA14-FA859C3D9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199" y="1679510"/>
            <a:ext cx="3219062" cy="42920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180D5A-A54C-4BC7-B793-DE4CC0D46AD4}"/>
              </a:ext>
            </a:extLst>
          </p:cNvPr>
          <p:cNvSpPr txBox="1"/>
          <p:nvPr/>
        </p:nvSpPr>
        <p:spPr>
          <a:xfrm>
            <a:off x="895739" y="4655976"/>
            <a:ext cx="3582727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/>
              <a:t>What links this object…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F65DFD-210D-4E65-B8DA-ABA3B32CD0A6}"/>
              </a:ext>
            </a:extLst>
          </p:cNvPr>
          <p:cNvSpPr txBox="1"/>
          <p:nvPr/>
        </p:nvSpPr>
        <p:spPr>
          <a:xfrm>
            <a:off x="8070590" y="5971592"/>
            <a:ext cx="337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To these?</a:t>
            </a:r>
            <a:endParaRPr lang="en-GB" sz="200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B80409D-496B-485A-AE4E-97848FA17944}"/>
              </a:ext>
            </a:extLst>
          </p:cNvPr>
          <p:cNvSpPr/>
          <p:nvPr/>
        </p:nvSpPr>
        <p:spPr>
          <a:xfrm>
            <a:off x="4954555" y="2661557"/>
            <a:ext cx="2758981" cy="949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796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773F-B9BF-453D-B5B0-E34EC237D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58620"/>
            <a:ext cx="9601200" cy="1315617"/>
          </a:xfrm>
        </p:spPr>
        <p:txBody>
          <a:bodyPr>
            <a:normAutofit fontScale="90000"/>
          </a:bodyPr>
          <a:lstStyle/>
          <a:p>
            <a:r>
              <a:rPr lang="en-GB" b="1" i="1"/>
              <a:t>An example of a topic you could research</a:t>
            </a:r>
            <a:r>
              <a:rPr lang="en-GB"/>
              <a:t>: </a:t>
            </a:r>
            <a:br>
              <a:rPr lang="en-GB"/>
            </a:br>
            <a:r>
              <a:rPr lang="en-GB"/>
              <a:t>A brief history of toilet roll...! </a:t>
            </a:r>
            <a:br>
              <a:rPr lang="en-GB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08E88-2FB7-4AF2-B7C2-0342C896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037" y="1474237"/>
            <a:ext cx="10702212" cy="49638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/>
              <a:t>43AD-410AD</a:t>
            </a:r>
            <a:r>
              <a:rPr lang="en-GB"/>
              <a:t>: The Romans who occupied Britain at this time used </a:t>
            </a:r>
            <a:r>
              <a:rPr lang="en-GB" err="1"/>
              <a:t>spongia</a:t>
            </a:r>
            <a:r>
              <a:rPr lang="en-GB"/>
              <a:t> after </a:t>
            </a:r>
          </a:p>
          <a:p>
            <a:pPr marL="0" indent="0">
              <a:buNone/>
            </a:pPr>
            <a:r>
              <a:rPr lang="en-GB"/>
              <a:t>using the toilet (some other people used leaves or moss)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b="1"/>
              <a:t>2020:</a:t>
            </a:r>
            <a:r>
              <a:rPr lang="en-GB"/>
              <a:t> when the government asked people to stay at home during the </a:t>
            </a:r>
          </a:p>
          <a:p>
            <a:pPr marL="0" indent="0">
              <a:buNone/>
            </a:pPr>
            <a:r>
              <a:rPr lang="en-GB"/>
              <a:t>Coronavirus epidemic, the item which most people stockpiled was toilet paper.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E7CAD8FD-BBEA-4EF4-AB6B-A1A681A3F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403" y="1474237"/>
            <a:ext cx="1735265" cy="1205044"/>
          </a:xfrm>
          <a:prstGeom prst="rect">
            <a:avLst/>
          </a:prstGeom>
        </p:spPr>
      </p:pic>
      <p:pic>
        <p:nvPicPr>
          <p:cNvPr id="5" name="Picture 4" descr="A picture containing indoor, cabinet, refrigerator, sitting&#10;&#10;Description automatically generated">
            <a:extLst>
              <a:ext uri="{FF2B5EF4-FFF2-40B4-BE49-F238E27FC236}">
                <a16:creationId xmlns:a16="http://schemas.microsoft.com/office/drawing/2014/main" id="{6389BEA2-A990-406B-B909-B49804C23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261" y="4348064"/>
            <a:ext cx="1553548" cy="20713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16B636-75A0-425E-8D68-F24CDF276894}"/>
              </a:ext>
            </a:extLst>
          </p:cNvPr>
          <p:cNvSpPr/>
          <p:nvPr/>
        </p:nvSpPr>
        <p:spPr>
          <a:xfrm>
            <a:off x="1219200" y="2976465"/>
            <a:ext cx="7607559" cy="1492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To complete the timeline you would need to research the steps between 43AD and 2020AD</a:t>
            </a:r>
          </a:p>
        </p:txBody>
      </p:sp>
    </p:spTree>
    <p:extLst>
      <p:ext uri="{BB962C8B-B14F-4D97-AF65-F5344CB8AC3E}">
        <p14:creationId xmlns:p14="http://schemas.microsoft.com/office/powerpoint/2010/main" val="394415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489EF-923B-4AEF-8351-664C195A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History and how do we learn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3B36F-4761-438D-A31D-39042E43B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GB"/>
              <a:t>History is basically a story about the past, the things that happened and the people who lived in different periods of time </a:t>
            </a:r>
            <a:endParaRPr lang="en-US"/>
          </a:p>
          <a:p>
            <a:pPr marL="383540" indent="-383540"/>
            <a:r>
              <a:rPr lang="en-GB"/>
              <a:t>It tells us about how the world developed to become the society we live in today</a:t>
            </a:r>
          </a:p>
          <a:p>
            <a:pPr marL="383540" indent="-383540"/>
            <a:r>
              <a:rPr lang="en-GB"/>
              <a:t>We learn about it like detectives – we have a problem to solve, we ask questions and we use evidence, like pieces of a puzzle, to find answers. The steps we take to do this form a story or journey…..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5791AB8-8848-44AC-B275-F66247D1C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19" y="4686301"/>
            <a:ext cx="1579878" cy="1975756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EA024CD-C778-4CEA-BD8E-14040DB40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558" y="4533900"/>
            <a:ext cx="540301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object, puzzle&#10;&#10;Description automatically generated">
            <a:extLst>
              <a:ext uri="{FF2B5EF4-FFF2-40B4-BE49-F238E27FC236}">
                <a16:creationId xmlns:a16="http://schemas.microsoft.com/office/drawing/2014/main" id="{CCD6D0B0-2889-4033-B592-13AEE4880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457" y="4909457"/>
            <a:ext cx="1948543" cy="19485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F0C43-96EE-4035-8E7A-966102A50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196" y="4807599"/>
            <a:ext cx="2189362" cy="197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4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4CA931E8-0760-4953-810A-345A94BB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5273" y="122237"/>
            <a:ext cx="9601200" cy="1485900"/>
          </a:xfrm>
        </p:spPr>
        <p:txBody>
          <a:bodyPr/>
          <a:lstStyle/>
          <a:p>
            <a:pPr algn="l"/>
            <a:r>
              <a:rPr lang="en-GB" altLang="en-US"/>
              <a:t>	</a:t>
            </a:r>
            <a:r>
              <a:rPr lang="en-GB" altLang="en-US" b="1" i="1"/>
              <a:t>What is History?</a:t>
            </a:r>
            <a:endParaRPr lang="en-US" altLang="en-US" b="1" i="1"/>
          </a:p>
        </p:txBody>
      </p:sp>
      <p:pic>
        <p:nvPicPr>
          <p:cNvPr id="3075" name="Content Placeholder 3" descr="http://www.economicvoice.com/wp-content/uploads/2010/03/King-Henry-VIII.jpg">
            <a:extLst>
              <a:ext uri="{FF2B5EF4-FFF2-40B4-BE49-F238E27FC236}">
                <a16:creationId xmlns:a16="http://schemas.microsoft.com/office/drawing/2014/main" id="{26E0BA88-BAFF-41E6-BF67-6D117C4D2DC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7044" y="1268414"/>
            <a:ext cx="1690687" cy="2330450"/>
          </a:xfrm>
        </p:spPr>
      </p:pic>
      <p:pic>
        <p:nvPicPr>
          <p:cNvPr id="3077" name="Picture 5" descr="http://www.aliceholt.org/roman_soldier.jpg">
            <a:extLst>
              <a:ext uri="{FF2B5EF4-FFF2-40B4-BE49-F238E27FC236}">
                <a16:creationId xmlns:a16="http://schemas.microsoft.com/office/drawing/2014/main" id="{22D03A5C-DE6A-4F93-9B1C-877DFB21D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949" y="4709317"/>
            <a:ext cx="2200275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http://www.topnews.in/files/William-Shakespeare_1.jpg">
            <a:extLst>
              <a:ext uri="{FF2B5EF4-FFF2-40B4-BE49-F238E27FC236}">
                <a16:creationId xmlns:a16="http://schemas.microsoft.com/office/drawing/2014/main" id="{E16F5BFE-F57B-4498-A234-6FA1FEC9B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2420939"/>
            <a:ext cx="18430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http://static.newworldencyclopedia.org/9/98/Elizabeth_I_Armada_Portrait.jpg">
            <a:extLst>
              <a:ext uri="{FF2B5EF4-FFF2-40B4-BE49-F238E27FC236}">
                <a16:creationId xmlns:a16="http://schemas.microsoft.com/office/drawing/2014/main" id="{F755F2C5-863C-461D-A366-CD0523027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112" y="247905"/>
            <a:ext cx="23542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6" descr="http://www.solarnavigator.net/history/explorers_history/Florence_Nightingale_nursing_1920.jpg">
            <a:extLst>
              <a:ext uri="{FF2B5EF4-FFF2-40B4-BE49-F238E27FC236}">
                <a16:creationId xmlns:a16="http://schemas.microsoft.com/office/drawing/2014/main" id="{7B988D7C-3D9E-4AA7-9B3E-800B4D991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82" y="4059952"/>
            <a:ext cx="1584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http://www.kbsm.org/images/stories/Exhibits/victorians.jpg">
            <a:extLst>
              <a:ext uri="{FF2B5EF4-FFF2-40B4-BE49-F238E27FC236}">
                <a16:creationId xmlns:a16="http://schemas.microsoft.com/office/drawing/2014/main" id="{9985C225-89C1-470D-99D4-A424A1A33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68" y="2070702"/>
            <a:ext cx="19621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http://www.greenfield.durham.sch.uk/images/Roundhead2.JPG">
            <a:extLst>
              <a:ext uri="{FF2B5EF4-FFF2-40B4-BE49-F238E27FC236}">
                <a16:creationId xmlns:a16="http://schemas.microsoft.com/office/drawing/2014/main" id="{BEBB5DA6-1022-474C-A6FD-EF0F71B9D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3716338"/>
            <a:ext cx="18954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http://cleopatrasegypt.files.wordpress.com/2010/04/cleopatra.jpg">
            <a:extLst>
              <a:ext uri="{FF2B5EF4-FFF2-40B4-BE49-F238E27FC236}">
                <a16:creationId xmlns:a16="http://schemas.microsoft.com/office/drawing/2014/main" id="{ACB6C378-83A5-4B88-8D03-5A2331B88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268414"/>
            <a:ext cx="177165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15E60A-9990-4AFB-89C2-A939EE4DB2B1}"/>
              </a:ext>
            </a:extLst>
          </p:cNvPr>
          <p:cNvSpPr txBox="1"/>
          <p:nvPr/>
        </p:nvSpPr>
        <p:spPr>
          <a:xfrm>
            <a:off x="3020220" y="677285"/>
            <a:ext cx="33432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History is about </a:t>
            </a:r>
            <a:r>
              <a:rPr lang="en-GB" sz="2400"/>
              <a:t>people</a:t>
            </a:r>
            <a:r>
              <a:rPr lang="en-GB"/>
              <a:t>…. Do you know who these individuals are or which time periods they come from?</a:t>
            </a:r>
          </a:p>
        </p:txBody>
      </p:sp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BE9295D-DBF7-461F-ADA7-5F84A78F2D4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4965" r="5889"/>
          <a:stretch/>
        </p:blipFill>
        <p:spPr>
          <a:xfrm>
            <a:off x="9395927" y="4564064"/>
            <a:ext cx="2667244" cy="21730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910D6C15-9EC4-489E-929D-FCC8F24DF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82" y="33337"/>
            <a:ext cx="9601200" cy="1485900"/>
          </a:xfrm>
        </p:spPr>
        <p:txBody>
          <a:bodyPr/>
          <a:lstStyle/>
          <a:p>
            <a:pPr algn="l"/>
            <a:r>
              <a:rPr lang="en-GB" altLang="en-US" b="1" i="1"/>
              <a:t>What is History?</a:t>
            </a:r>
            <a:endParaRPr lang="en-US" altLang="en-US" b="1" i="1"/>
          </a:p>
        </p:txBody>
      </p:sp>
      <p:pic>
        <p:nvPicPr>
          <p:cNvPr id="4099" name="Picture 14" descr="http://www.london-fire.gov.uk/Images/Great_fire_of_London.jpg">
            <a:extLst>
              <a:ext uri="{FF2B5EF4-FFF2-40B4-BE49-F238E27FC236}">
                <a16:creationId xmlns:a16="http://schemas.microsoft.com/office/drawing/2014/main" id="{E8D53E09-6891-488F-80E2-4B8E8657C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69" y="1893888"/>
            <a:ext cx="300037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 descr="http://www.portcities.org.uk/london/upload/img_400/BHC0262.JPG">
            <a:extLst>
              <a:ext uri="{FF2B5EF4-FFF2-40B4-BE49-F238E27FC236}">
                <a16:creationId xmlns:a16="http://schemas.microsoft.com/office/drawing/2014/main" id="{6CB5F346-2887-4D25-9647-A552C4AA1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529" y="4584742"/>
            <a:ext cx="2845707" cy="223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http://www.greenflash.org.uk/assets/jpegs/general/the%20trenches.jpg">
            <a:extLst>
              <a:ext uri="{FF2B5EF4-FFF2-40B4-BE49-F238E27FC236}">
                <a16:creationId xmlns:a16="http://schemas.microsoft.com/office/drawing/2014/main" id="{2584165F-4345-4F4C-A370-8ABEAB3F4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08156"/>
            <a:ext cx="208915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www.fantastic-plastic.com/FW.42-BattleOfBritain.jpg">
            <a:extLst>
              <a:ext uri="{FF2B5EF4-FFF2-40B4-BE49-F238E27FC236}">
                <a16:creationId xmlns:a16="http://schemas.microsoft.com/office/drawing/2014/main" id="{F0961CA7-76B4-4DDC-B8E3-2237896F3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386" y="2600099"/>
            <a:ext cx="24923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http://trade.bigbus.co.uk/UploadedImages/e5a29056-0f4b-4af5-beb8-a9e2128a2c97.gif">
            <a:extLst>
              <a:ext uri="{FF2B5EF4-FFF2-40B4-BE49-F238E27FC236}">
                <a16:creationId xmlns:a16="http://schemas.microsoft.com/office/drawing/2014/main" id="{79AC7188-341D-4683-82A5-183F9D2E8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4724400"/>
            <a:ext cx="27368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http://www.immediart.com/catalog/images/big_images/SPL_E_H400040-Watson_and_Crick_with_their_DNA_model-SPL.jpg">
            <a:extLst>
              <a:ext uri="{FF2B5EF4-FFF2-40B4-BE49-F238E27FC236}">
                <a16:creationId xmlns:a16="http://schemas.microsoft.com/office/drawing/2014/main" id="{EF6C6EDF-725A-487A-A723-F0C5D3020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1963590"/>
            <a:ext cx="2974880" cy="262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 descr="http://www.bbc.co.uk/radio4/history/empire/images/synopsis/23.jpg">
            <a:extLst>
              <a:ext uri="{FF2B5EF4-FFF2-40B4-BE49-F238E27FC236}">
                <a16:creationId xmlns:a16="http://schemas.microsoft.com/office/drawing/2014/main" id="{B7205FBF-B380-474A-8B3D-A43BA0BC82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93379" y="227014"/>
            <a:ext cx="1952625" cy="1428750"/>
          </a:xfrm>
          <a:noFill/>
        </p:spPr>
      </p:pic>
      <p:pic>
        <p:nvPicPr>
          <p:cNvPr id="4106" name="Picture 14" descr="http://srqmedievalfair.files.wordpress.com/2009/07/bayeux_tapestry.jpg">
            <a:extLst>
              <a:ext uri="{FF2B5EF4-FFF2-40B4-BE49-F238E27FC236}">
                <a16:creationId xmlns:a16="http://schemas.microsoft.com/office/drawing/2014/main" id="{63E21F91-8E62-47A0-870E-FADF15902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41" y="4116388"/>
            <a:ext cx="33337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A21434-63F3-4A65-8AB4-70DBAB0F47B7}"/>
              </a:ext>
            </a:extLst>
          </p:cNvPr>
          <p:cNvSpPr txBox="1"/>
          <p:nvPr/>
        </p:nvSpPr>
        <p:spPr>
          <a:xfrm>
            <a:off x="835641" y="776287"/>
            <a:ext cx="6470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History is about </a:t>
            </a:r>
            <a:r>
              <a:rPr lang="en-GB" sz="2400"/>
              <a:t>key events</a:t>
            </a:r>
            <a:r>
              <a:rPr lang="en-GB"/>
              <a:t>…..like discoveries, inventions, wars and invasions….. Do you know any of the events shown here?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80F8978-F10F-4082-B63F-EB3840751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86" y="58737"/>
            <a:ext cx="9601200" cy="742950"/>
          </a:xfrm>
        </p:spPr>
        <p:txBody>
          <a:bodyPr/>
          <a:lstStyle/>
          <a:p>
            <a:pPr algn="l"/>
            <a:r>
              <a:rPr lang="en-GB" altLang="en-US" b="1" i="1"/>
              <a:t>What is History?</a:t>
            </a:r>
            <a:endParaRPr lang="en-US" altLang="en-US"/>
          </a:p>
        </p:txBody>
      </p:sp>
      <p:pic>
        <p:nvPicPr>
          <p:cNvPr id="5123" name="Picture 16" descr="http://school.discoveryeducation.com/clipart/images/clock.gif">
            <a:extLst>
              <a:ext uri="{FF2B5EF4-FFF2-40B4-BE49-F238E27FC236}">
                <a16:creationId xmlns:a16="http://schemas.microsoft.com/office/drawing/2014/main" id="{0944313E-692F-4BC6-9BF6-619AEE4A7A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6264" y="2224088"/>
            <a:ext cx="3005137" cy="2881312"/>
          </a:xfrm>
          <a:noFill/>
        </p:spPr>
      </p:pic>
      <p:pic>
        <p:nvPicPr>
          <p:cNvPr id="5124" name="Picture 2" descr="http://www.hollywoodtoday.net/wp-content/uploads/2008/06/eggtimer.jpg">
            <a:extLst>
              <a:ext uri="{FF2B5EF4-FFF2-40B4-BE49-F238E27FC236}">
                <a16:creationId xmlns:a16="http://schemas.microsoft.com/office/drawing/2014/main" id="{A555196B-D98C-469A-9287-0EAAF42B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412876"/>
            <a:ext cx="28670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http://weblogs.cw11.com/news/local/morningnews/blogs/baby.jpg">
            <a:extLst>
              <a:ext uri="{FF2B5EF4-FFF2-40B4-BE49-F238E27FC236}">
                <a16:creationId xmlns:a16="http://schemas.microsoft.com/office/drawing/2014/main" id="{4C8F29BE-66E4-4324-8F13-86C552E18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0"/>
            <a:ext cx="3694112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20033930-ECA9-4AE3-961A-821CE1C475E7}"/>
              </a:ext>
            </a:extLst>
          </p:cNvPr>
          <p:cNvSpPr/>
          <p:nvPr/>
        </p:nvSpPr>
        <p:spPr>
          <a:xfrm>
            <a:off x="8616951" y="2924175"/>
            <a:ext cx="1008063" cy="1225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7" name="Picture 6" descr="http://www.3hcraftworks.com/site/images/products/feltpuppets/GrandmaHP.jpg">
            <a:extLst>
              <a:ext uri="{FF2B5EF4-FFF2-40B4-BE49-F238E27FC236}">
                <a16:creationId xmlns:a16="http://schemas.microsoft.com/office/drawing/2014/main" id="{7508C3BD-E513-4B9D-923A-381BDC1C0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4437064"/>
            <a:ext cx="27813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3A81B4-A76E-4F11-A7F5-75AFB239346B}"/>
              </a:ext>
            </a:extLst>
          </p:cNvPr>
          <p:cNvSpPr txBox="1"/>
          <p:nvPr/>
        </p:nvSpPr>
        <p:spPr>
          <a:xfrm>
            <a:off x="4727848" y="5301208"/>
            <a:ext cx="252028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66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24/7</a:t>
            </a:r>
            <a:endParaRPr lang="en-US" sz="6600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F6BEBE-68B9-4DC6-B7B0-C77CC85B9ED1}"/>
              </a:ext>
            </a:extLst>
          </p:cNvPr>
          <p:cNvSpPr txBox="1"/>
          <p:nvPr/>
        </p:nvSpPr>
        <p:spPr>
          <a:xfrm>
            <a:off x="774441" y="801687"/>
            <a:ext cx="647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History is about time and changes which take place over time….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E02F000-5EAE-421C-B386-2B055469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39" y="128590"/>
            <a:ext cx="9601200" cy="1485900"/>
          </a:xfrm>
        </p:spPr>
        <p:txBody>
          <a:bodyPr/>
          <a:lstStyle/>
          <a:p>
            <a:pPr algn="l"/>
            <a:r>
              <a:rPr lang="en-GB" altLang="en-US" b="1" i="1"/>
              <a:t>What is History?</a:t>
            </a:r>
            <a:endParaRPr lang="en-US" altLang="en-US"/>
          </a:p>
        </p:txBody>
      </p:sp>
      <p:pic>
        <p:nvPicPr>
          <p:cNvPr id="6147" name="Picture 8" descr="http://tsaum.com/drupal-5.6/files/books_1.gif">
            <a:extLst>
              <a:ext uri="{FF2B5EF4-FFF2-40B4-BE49-F238E27FC236}">
                <a16:creationId xmlns:a16="http://schemas.microsoft.com/office/drawing/2014/main" id="{05AA6343-8C35-415D-B37A-9DFEC25164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6439" y="1658145"/>
            <a:ext cx="2447925" cy="2447925"/>
          </a:xfrm>
          <a:noFill/>
        </p:spPr>
      </p:pic>
      <p:pic>
        <p:nvPicPr>
          <p:cNvPr id="6148" name="Picture 2" descr="http://www.music.ed.ac.uk/research/imhsd/Workshop2007/images/HerstmonceuxCastle.jpg">
            <a:extLst>
              <a:ext uri="{FF2B5EF4-FFF2-40B4-BE49-F238E27FC236}">
                <a16:creationId xmlns:a16="http://schemas.microsoft.com/office/drawing/2014/main" id="{A370FB9A-BE0D-4E10-B363-88603CCC8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4149725"/>
            <a:ext cx="384175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http://www.stbartschurch.co.uk/sitebuildercontent/sitebuilderpictures/Diary.jpg">
            <a:extLst>
              <a:ext uri="{FF2B5EF4-FFF2-40B4-BE49-F238E27FC236}">
                <a16:creationId xmlns:a16="http://schemas.microsoft.com/office/drawing/2014/main" id="{DAC5C6C0-658A-4F0B-B234-0E0B212B0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4005264"/>
            <a:ext cx="2820987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www.improventures.com/bureaufriendly/images/cartoonimages/pile-of-letters.gif">
            <a:extLst>
              <a:ext uri="{FF2B5EF4-FFF2-40B4-BE49-F238E27FC236}">
                <a16:creationId xmlns:a16="http://schemas.microsoft.com/office/drawing/2014/main" id="{B82CEDA0-41BC-49C3-B54C-654D0D45C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4" y="188914"/>
            <a:ext cx="190817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http://t1.gstatic.com/images?q=tbn:2veBldlWBHuHTM:http://chattahbox.com/images/2009/10/stonehenge.jpg&amp;t=1">
            <a:extLst>
              <a:ext uri="{FF2B5EF4-FFF2-40B4-BE49-F238E27FC236}">
                <a16:creationId xmlns:a16="http://schemas.microsoft.com/office/drawing/2014/main" id="{FECF204B-4D7A-4665-9054-5C78A93EE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21336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http://www.eyesclosed.org/img/hires/cave_painting_l.jpg">
            <a:extLst>
              <a:ext uri="{FF2B5EF4-FFF2-40B4-BE49-F238E27FC236}">
                <a16:creationId xmlns:a16="http://schemas.microsoft.com/office/drawing/2014/main" id="{30AA66C2-5850-4E62-AC3D-4C6D62034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559" y="1753395"/>
            <a:ext cx="3284537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http://www.rba.gov.au/banknotes/types/images/portrait-queen.gif">
            <a:extLst>
              <a:ext uri="{FF2B5EF4-FFF2-40B4-BE49-F238E27FC236}">
                <a16:creationId xmlns:a16="http://schemas.microsoft.com/office/drawing/2014/main" id="{FD9B9FF8-5071-4036-A23F-E87F4D55A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4292601"/>
            <a:ext cx="15557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39215E-E539-4910-BE43-5823E5C6AE1C}"/>
              </a:ext>
            </a:extLst>
          </p:cNvPr>
          <p:cNvSpPr txBox="1"/>
          <p:nvPr/>
        </p:nvSpPr>
        <p:spPr>
          <a:xfrm>
            <a:off x="2043404" y="754064"/>
            <a:ext cx="615820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/>
              <a:t>We can learn about history by looking at </a:t>
            </a:r>
            <a:r>
              <a:rPr lang="en-GB">
                <a:ea typeface="+mn-lt"/>
                <a:cs typeface="+mn-lt"/>
              </a:rPr>
              <a:t>lots of different types of </a:t>
            </a:r>
            <a:r>
              <a:rPr lang="en-GB"/>
              <a:t>evidence…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FEA829-21E0-45B7-934E-BD41171E5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8300" y="2226809"/>
            <a:ext cx="1097891" cy="12021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80F9D7C6-9594-4DA0-B204-2CCC6E43F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335" y="274638"/>
            <a:ext cx="9072465" cy="149817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altLang="en-US" u="sng"/>
              <a:t>Part 1: History Skills: The Tool Box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BF2EEDDC-9ADD-4C42-8A4A-8F28EFBB9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020" y="1988840"/>
            <a:ext cx="9137780" cy="4536504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400"/>
              <a:t>Time and the timeline!</a:t>
            </a:r>
          </a:p>
          <a:p>
            <a:pPr marL="383540" indent="-383540" eaLnBrk="1" hangingPunct="1">
              <a:buFontTx/>
              <a:buNone/>
            </a:pPr>
            <a:endParaRPr lang="en-GB" altLang="en-US" sz="2400"/>
          </a:p>
          <a:p>
            <a:pPr marL="383540" indent="-383540" eaLnBrk="1" hangingPunct="1">
              <a:buFontTx/>
              <a:buNone/>
            </a:pPr>
            <a:r>
              <a:rPr lang="en-GB" altLang="en-US" sz="2400"/>
              <a:t>Humans have been around for a very long</a:t>
            </a:r>
          </a:p>
          <a:p>
            <a:pPr marL="383540" indent="-383540" eaLnBrk="1" hangingPunct="1">
              <a:buFontTx/>
              <a:buNone/>
            </a:pPr>
            <a:r>
              <a:rPr lang="en-GB" altLang="en-US" sz="2400"/>
              <a:t>time and as a result, historians have had to</a:t>
            </a:r>
          </a:p>
          <a:p>
            <a:pPr marL="383540" indent="-383540" eaLnBrk="1" hangingPunct="1">
              <a:buFontTx/>
              <a:buNone/>
            </a:pPr>
            <a:r>
              <a:rPr lang="en-GB" altLang="en-US" sz="2400"/>
              <a:t>think of a clever way to divide up all of that</a:t>
            </a:r>
          </a:p>
          <a:p>
            <a:pPr marL="383540" indent="-383540">
              <a:buNone/>
            </a:pPr>
            <a:r>
              <a:rPr lang="en-GB" altLang="en-US" sz="2400"/>
              <a:t>time.  They divide time into periods and</a:t>
            </a:r>
          </a:p>
          <a:p>
            <a:pPr marL="383540" indent="-383540" eaLnBrk="1" hangingPunct="1">
              <a:buFontTx/>
              <a:buNone/>
            </a:pPr>
            <a:r>
              <a:rPr lang="en-GB" altLang="en-US" sz="2400"/>
              <a:t>they use a timeline.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84D75A-1D5E-483A-A260-1ED6070D8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318" y="2211355"/>
            <a:ext cx="1794609" cy="41357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7D9A27A-A498-41DA-86C9-C6E8DA797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u="sng"/>
              <a:t>Key words: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F14CED7B-5C77-4E75-BB97-8C05F58C5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45" y="1916114"/>
            <a:ext cx="4603719" cy="24283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br>
              <a:rPr lang="en-GB" sz="24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endParaRPr lang="en-GB" sz="24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GB" sz="24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* Link up the right words with the right answers.  </a:t>
            </a:r>
            <a:br>
              <a:rPr lang="en-GB" sz="24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endParaRPr lang="en-GB" sz="240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GB" sz="24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The first is done for you: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en-GB">
              <a:cs typeface="Arial" charset="0"/>
            </a:endParaRPr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2D268019-6F31-4837-906F-76987BF07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1" y="1412875"/>
            <a:ext cx="4392613" cy="419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latin typeface="+mj-lt"/>
              </a:rPr>
              <a:t>Century	     </a:t>
            </a:r>
            <a:r>
              <a:rPr lang="en-GB" altLang="en-US" sz="2000">
                <a:latin typeface="+mj-lt"/>
              </a:rPr>
              <a:t>Before Christ</a:t>
            </a:r>
            <a:r>
              <a:rPr lang="en-GB" altLang="en-US" sz="3600" b="1">
                <a:latin typeface="+mj-lt"/>
              </a:rPr>
              <a:t> </a:t>
            </a:r>
            <a:endParaRPr lang="en-GB" altLang="en-US" sz="3600">
              <a:latin typeface="+mj-lt"/>
            </a:endParaRPr>
          </a:p>
          <a:p>
            <a:pPr eaLnBrk="1" hangingPunct="1"/>
            <a:endParaRPr lang="en-GB" altLang="en-US" sz="800">
              <a:latin typeface="+mj-lt"/>
            </a:endParaRPr>
          </a:p>
          <a:p>
            <a:pPr eaLnBrk="1" hangingPunct="1"/>
            <a:r>
              <a:rPr lang="en-GB" altLang="en-US" sz="3600">
                <a:latin typeface="+mj-lt"/>
              </a:rPr>
              <a:t>B.C.              </a:t>
            </a:r>
            <a:r>
              <a:rPr lang="en-GB" altLang="en-US" sz="2000">
                <a:latin typeface="+mj-lt"/>
              </a:rPr>
              <a:t>Anno Domini</a:t>
            </a:r>
          </a:p>
          <a:p>
            <a:pPr eaLnBrk="1" hangingPunct="1"/>
            <a:r>
              <a:rPr lang="en-GB" altLang="en-US" sz="800">
                <a:latin typeface="+mj-lt"/>
              </a:rPr>
              <a:t> </a:t>
            </a:r>
          </a:p>
          <a:p>
            <a:pPr eaLnBrk="1" hangingPunct="1"/>
            <a:r>
              <a:rPr lang="en-GB" altLang="en-US" sz="3600">
                <a:latin typeface="+mj-lt"/>
              </a:rPr>
              <a:t>Decade    </a:t>
            </a:r>
            <a:r>
              <a:rPr lang="en-GB" altLang="en-US" sz="2000">
                <a:latin typeface="+mj-lt"/>
              </a:rPr>
              <a:t>A section of time</a:t>
            </a:r>
          </a:p>
          <a:p>
            <a:pPr eaLnBrk="1" hangingPunct="1"/>
            <a:r>
              <a:rPr lang="en-GB" altLang="en-US" sz="800">
                <a:latin typeface="+mj-lt"/>
              </a:rPr>
              <a:t> </a:t>
            </a:r>
          </a:p>
          <a:p>
            <a:pPr eaLnBrk="1" hangingPunct="1"/>
            <a:r>
              <a:rPr lang="en-GB" altLang="en-US" sz="3600">
                <a:latin typeface="+mj-lt"/>
              </a:rPr>
              <a:t>A.D                 </a:t>
            </a:r>
            <a:r>
              <a:rPr lang="en-GB" altLang="en-US" sz="2000">
                <a:latin typeface="+mj-lt"/>
              </a:rPr>
              <a:t>10 years</a:t>
            </a:r>
            <a:endParaRPr lang="en-GB" altLang="en-US" sz="3600">
              <a:latin typeface="+mj-lt"/>
            </a:endParaRPr>
          </a:p>
          <a:p>
            <a:pPr eaLnBrk="1" hangingPunct="1"/>
            <a:endParaRPr lang="en-GB" altLang="en-US" sz="800">
              <a:latin typeface="+mj-lt"/>
            </a:endParaRPr>
          </a:p>
          <a:p>
            <a:pPr eaLnBrk="1" hangingPunct="1"/>
            <a:r>
              <a:rPr lang="en-GB" altLang="en-US" sz="3600">
                <a:latin typeface="+mj-lt"/>
              </a:rPr>
              <a:t>Periods  </a:t>
            </a:r>
            <a:r>
              <a:rPr lang="en-GB" altLang="en-US" sz="2000">
                <a:latin typeface="+mj-lt"/>
              </a:rPr>
              <a:t>            1000 Years</a:t>
            </a:r>
          </a:p>
          <a:p>
            <a:pPr eaLnBrk="1" hangingPunct="1"/>
            <a:endParaRPr lang="en-GB" altLang="en-US" sz="2000">
              <a:latin typeface="+mj-lt"/>
            </a:endParaRPr>
          </a:p>
          <a:p>
            <a:pPr eaLnBrk="1" hangingPunct="1"/>
            <a:r>
              <a:rPr lang="en-GB" altLang="en-US" sz="3600">
                <a:latin typeface="+mj-lt"/>
              </a:rPr>
              <a:t>Millennium     </a:t>
            </a:r>
            <a:r>
              <a:rPr lang="en-GB" altLang="en-US" sz="2000">
                <a:latin typeface="+mj-lt"/>
              </a:rPr>
              <a:t>100 years</a:t>
            </a:r>
          </a:p>
        </p:txBody>
      </p:sp>
      <p:sp>
        <p:nvSpPr>
          <p:cNvPr id="14341" name="Line 6">
            <a:extLst>
              <a:ext uri="{FF2B5EF4-FFF2-40B4-BE49-F238E27FC236}">
                <a16:creationId xmlns:a16="http://schemas.microsoft.com/office/drawing/2014/main" id="{30F3B666-88CD-4A37-89E8-041AF23B6F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88163" y="1844676"/>
            <a:ext cx="144145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6439E6B-46B8-4704-B3BE-3C36CC3C5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333376"/>
            <a:ext cx="8496300" cy="10080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u="sng">
                <a:latin typeface="+mj-lt"/>
              </a:rPr>
              <a:t>What is a timeline?</a:t>
            </a:r>
          </a:p>
          <a:p>
            <a:pPr algn="ctr" eaLnBrk="1" hangingPunct="1"/>
            <a:r>
              <a:rPr lang="en-GB" altLang="en-US" sz="2800">
                <a:latin typeface="+mj-lt"/>
              </a:rPr>
              <a:t>How is it useful?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FCA08331-A77D-44F5-B1C2-3C39E6ECA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1484314"/>
            <a:ext cx="3241675" cy="23083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+mj-lt"/>
                <a:cs typeface="Arial"/>
              </a:rPr>
              <a:t>Timelines help us understand history. They also tell us what happened, when and how much time went by between events. </a:t>
            </a:r>
            <a:endParaRPr lang="en-GB" altLang="en-US" sz="2400">
              <a:latin typeface="+mj-lt"/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11658315-C1A2-4662-A6A4-66854C243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3" y="1557338"/>
            <a:ext cx="2449512" cy="122396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latin typeface="+mj-lt"/>
              </a:rPr>
              <a:t>Below is an example of</a:t>
            </a:r>
          </a:p>
          <a:p>
            <a:pPr algn="ctr" eaLnBrk="1" hangingPunct="1"/>
            <a:r>
              <a:rPr lang="en-GB" altLang="en-US">
                <a:latin typeface="+mj-lt"/>
              </a:rPr>
              <a:t>a timeline for British </a:t>
            </a:r>
          </a:p>
          <a:p>
            <a:pPr algn="ctr" eaLnBrk="1" hangingPunct="1"/>
            <a:r>
              <a:rPr lang="en-GB" altLang="en-US">
                <a:latin typeface="+mj-lt"/>
              </a:rPr>
              <a:t>History</a:t>
            </a: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6AA79742-F5B7-4A30-97AE-BD041E40BB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9288" y="4508501"/>
            <a:ext cx="80645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298061D8-762D-44D4-9E3A-7215A59D34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1088" y="4365625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1" name="Line 7">
            <a:extLst>
              <a:ext uri="{FF2B5EF4-FFF2-40B4-BE49-F238E27FC236}">
                <a16:creationId xmlns:a16="http://schemas.microsoft.com/office/drawing/2014/main" id="{ACD39130-9502-4F34-A128-774657FA6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5" y="4292600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2" name="Line 8">
            <a:extLst>
              <a:ext uri="{FF2B5EF4-FFF2-40B4-BE49-F238E27FC236}">
                <a16:creationId xmlns:a16="http://schemas.microsoft.com/office/drawing/2014/main" id="{8E39AFD3-B3DF-4B40-913F-DEFEA0766E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838" y="4221164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3" name="Line 9">
            <a:extLst>
              <a:ext uri="{FF2B5EF4-FFF2-40B4-BE49-F238E27FC236}">
                <a16:creationId xmlns:a16="http://schemas.microsoft.com/office/drawing/2014/main" id="{935F8357-E6D3-4E30-86CA-04FC6C6A19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724" y="4292600"/>
            <a:ext cx="13427" cy="2159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58A8DAF3-A36A-4EB0-82BE-6286298D5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195" y="5432982"/>
            <a:ext cx="149066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/>
              <a:t>(Christ is born</a:t>
            </a:r>
            <a:r>
              <a:rPr lang="en-GB" altLang="en-US"/>
              <a:t>)</a:t>
            </a:r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2E8C917A-07E0-44A4-AE2B-0FB60E9A9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445126"/>
            <a:ext cx="1008062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Before Christ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361AA00F-FECA-4357-957D-7A2D70F6B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544" y="5372101"/>
            <a:ext cx="1366838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Anno Domini</a:t>
            </a:r>
          </a:p>
        </p:txBody>
      </p:sp>
      <p:sp>
        <p:nvSpPr>
          <p:cNvPr id="16397" name="Text Box 13">
            <a:extLst>
              <a:ext uri="{FF2B5EF4-FFF2-40B4-BE49-F238E27FC236}">
                <a16:creationId xmlns:a16="http://schemas.microsoft.com/office/drawing/2014/main" id="{E2625538-7378-4673-B1D9-BE324AC99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3573463"/>
            <a:ext cx="1441450" cy="7794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1066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/>
              <a:t>NORMANS</a:t>
            </a:r>
          </a:p>
        </p:txBody>
      </p:sp>
      <p:sp>
        <p:nvSpPr>
          <p:cNvPr id="16398" name="Line 14">
            <a:extLst>
              <a:ext uri="{FF2B5EF4-FFF2-40B4-BE49-F238E27FC236}">
                <a16:creationId xmlns:a16="http://schemas.microsoft.com/office/drawing/2014/main" id="{51B9756C-D1F6-4F73-8270-B0620B15F4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191624" y="4292601"/>
            <a:ext cx="1342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9" name="Text Box 15">
            <a:extLst>
              <a:ext uri="{FF2B5EF4-FFF2-40B4-BE49-F238E27FC236}">
                <a16:creationId xmlns:a16="http://schemas.microsoft.com/office/drawing/2014/main" id="{B7016833-01F3-4F6A-8244-D68AC105B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3573463"/>
            <a:ext cx="1366838" cy="7794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1485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/>
              <a:t>TUDORS</a:t>
            </a:r>
          </a:p>
        </p:txBody>
      </p:sp>
      <p:sp>
        <p:nvSpPr>
          <p:cNvPr id="16400" name="Oval 16">
            <a:extLst>
              <a:ext uri="{FF2B5EF4-FFF2-40B4-BE49-F238E27FC236}">
                <a16:creationId xmlns:a16="http://schemas.microsoft.com/office/drawing/2014/main" id="{EDDF8B17-A276-47F8-9F9B-4A0FD4D9D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970" y="4005263"/>
            <a:ext cx="792163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100 AD</a:t>
            </a:r>
          </a:p>
        </p:txBody>
      </p:sp>
      <p:sp>
        <p:nvSpPr>
          <p:cNvPr id="16401" name="Oval 17">
            <a:extLst>
              <a:ext uri="{FF2B5EF4-FFF2-40B4-BE49-F238E27FC236}">
                <a16:creationId xmlns:a16="http://schemas.microsoft.com/office/drawing/2014/main" id="{706FFAF2-6F97-4F3F-8B77-D916A0BBC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076" y="4149725"/>
            <a:ext cx="936625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100 BC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Crop</vt:lpstr>
      <vt:lpstr>Year 6-7 Transition</vt:lpstr>
      <vt:lpstr>What is History and how do we learn about it?</vt:lpstr>
      <vt:lpstr> What is History?</vt:lpstr>
      <vt:lpstr>What is History?</vt:lpstr>
      <vt:lpstr>What is History?</vt:lpstr>
      <vt:lpstr>What is History?</vt:lpstr>
      <vt:lpstr>Part 1: History Skills: The Tool Box</vt:lpstr>
      <vt:lpstr>Key words:</vt:lpstr>
      <vt:lpstr>PowerPoint Presentation</vt:lpstr>
      <vt:lpstr>PowerPoint Presentation</vt:lpstr>
      <vt:lpstr>PowerPoint Presentation</vt:lpstr>
      <vt:lpstr>Most importantly, history helps us to understand where we are today…..Part 2: The History of you!</vt:lpstr>
      <vt:lpstr>Part 3: The history of something I’m interested in….</vt:lpstr>
      <vt:lpstr>Part 4: Writing History… With a little example (remember you can choose any topic!)</vt:lpstr>
      <vt:lpstr>An example of a topic you could research:  A brief history of toilet roll...!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6-7 Transition</dc:title>
  <dc:creator>Alexa Holt</dc:creator>
  <cp:revision>1</cp:revision>
  <dcterms:created xsi:type="dcterms:W3CDTF">2020-04-25T14:56:27Z</dcterms:created>
  <dcterms:modified xsi:type="dcterms:W3CDTF">2020-05-05T14:43:26Z</dcterms:modified>
</cp:coreProperties>
</file>